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6" r:id="rId3"/>
    <p:sldId id="257" r:id="rId4"/>
    <p:sldId id="258" r:id="rId5"/>
    <p:sldId id="259" r:id="rId6"/>
    <p:sldId id="260" r:id="rId7"/>
    <p:sldId id="261" r:id="rId8"/>
    <p:sldId id="262" r:id="rId9"/>
    <p:sldId id="263" r:id="rId10"/>
    <p:sldId id="271" r:id="rId11"/>
    <p:sldId id="266" r:id="rId12"/>
    <p:sldId id="267" r:id="rId13"/>
    <p:sldId id="272" r:id="rId14"/>
    <p:sldId id="264" r:id="rId15"/>
    <p:sldId id="265" r:id="rId16"/>
    <p:sldId id="273" r:id="rId17"/>
    <p:sldId id="268" r:id="rId18"/>
    <p:sldId id="269"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eeksforgeeks.org/countplot-using-seaborn-in-python/"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r>
              <a:rPr lang="en-US" dirty="0" smtClean="0">
                <a:solidFill>
                  <a:schemeClr val="tx1"/>
                </a:solidFill>
              </a:rPr>
              <a:t>TOPICS</a:t>
            </a:r>
          </a:p>
          <a:p>
            <a:pPr algn="l"/>
            <a:r>
              <a:rPr lang="en-US" b="1" dirty="0" smtClean="0">
                <a:solidFill>
                  <a:schemeClr val="tx1"/>
                </a:solidFill>
              </a:rPr>
              <a:t>Correlation:</a:t>
            </a:r>
          </a:p>
          <a:p>
            <a:pPr algn="l"/>
            <a:r>
              <a:rPr lang="en-US" dirty="0" smtClean="0">
                <a:solidFill>
                  <a:schemeClr val="tx1"/>
                </a:solidFill>
              </a:rPr>
              <a:t>Types of analysis</a:t>
            </a:r>
            <a:r>
              <a:rPr lang="en-US" b="1" dirty="0" smtClean="0">
                <a:solidFill>
                  <a:schemeClr val="tx1"/>
                </a:solidFill>
              </a:rPr>
              <a:t>:-</a:t>
            </a:r>
          </a:p>
          <a:p>
            <a:pPr marL="914400" indent="-640080" algn="l">
              <a:spcBef>
                <a:spcPts val="600"/>
              </a:spcBef>
              <a:buFont typeface="+mj-lt"/>
              <a:buAutoNum type="arabicPeriod"/>
            </a:pPr>
            <a:r>
              <a:rPr lang="en-US" dirty="0" err="1" smtClean="0">
                <a:solidFill>
                  <a:schemeClr val="tx1"/>
                </a:solidFill>
              </a:rPr>
              <a:t>Univariate</a:t>
            </a:r>
            <a:r>
              <a:rPr lang="en-US" dirty="0" smtClean="0">
                <a:solidFill>
                  <a:schemeClr val="tx1"/>
                </a:solidFill>
              </a:rPr>
              <a:t> analysis</a:t>
            </a:r>
          </a:p>
          <a:p>
            <a:pPr marL="914400" indent="-640080" algn="l">
              <a:spcBef>
                <a:spcPts val="600"/>
              </a:spcBef>
              <a:buFont typeface="+mj-lt"/>
              <a:buAutoNum type="arabicPeriod"/>
            </a:pPr>
            <a:r>
              <a:rPr lang="en-US" dirty="0" err="1" smtClean="0">
                <a:solidFill>
                  <a:schemeClr val="tx1"/>
                </a:solidFill>
              </a:rPr>
              <a:t>Bivariate</a:t>
            </a:r>
            <a:r>
              <a:rPr lang="en-US" dirty="0" smtClean="0">
                <a:solidFill>
                  <a:schemeClr val="tx1"/>
                </a:solidFill>
              </a:rPr>
              <a:t> analysis </a:t>
            </a:r>
          </a:p>
          <a:p>
            <a:pPr marL="914400" indent="-640080" algn="l">
              <a:spcBef>
                <a:spcPts val="600"/>
              </a:spcBef>
              <a:buFont typeface="+mj-lt"/>
              <a:buAutoNum type="arabicPeriod"/>
            </a:pPr>
            <a:r>
              <a:rPr lang="en-US" dirty="0" smtClean="0">
                <a:solidFill>
                  <a:schemeClr val="tx1"/>
                </a:solidFill>
              </a:rPr>
              <a:t>Multivariate analysis.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9218" name="Picture 2"/>
          <p:cNvPicPr>
            <a:picLocks noChangeAspect="1" noChangeArrowheads="1"/>
          </p:cNvPicPr>
          <p:nvPr/>
        </p:nvPicPr>
        <p:blipFill>
          <a:blip r:embed="rId2"/>
          <a:srcRect l="15227" t="26042" r="42020" b="20833"/>
          <a:stretch>
            <a:fillRect/>
          </a:stretch>
        </p:blipFill>
        <p:spPr bwMode="auto">
          <a:xfrm>
            <a:off x="457200" y="457200"/>
            <a:ext cx="8180294" cy="5715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normAutofit/>
          </a:bodyPr>
          <a:lstStyle/>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solidFill>
                  <a:schemeClr val="tx1"/>
                </a:solidFill>
              </a:rPr>
              <a:t>What type of correlation we can infer from above plot </a:t>
            </a:r>
          </a:p>
          <a:p>
            <a:r>
              <a:rPr lang="en-US" sz="1800" dirty="0" smtClean="0">
                <a:solidFill>
                  <a:schemeClr val="tx1"/>
                </a:solidFill>
              </a:rPr>
              <a:t> or</a:t>
            </a:r>
          </a:p>
          <a:p>
            <a:r>
              <a:rPr lang="en-US" sz="1800" dirty="0" smtClean="0">
                <a:solidFill>
                  <a:schemeClr val="tx1"/>
                </a:solidFill>
              </a:rPr>
              <a:t>Analyze the above plot to identify the type of correlation</a:t>
            </a:r>
            <a:endParaRPr lang="en-US" sz="1800" dirty="0">
              <a:solidFill>
                <a:schemeClr val="tx1"/>
              </a:solidFill>
            </a:endParaRPr>
          </a:p>
        </p:txBody>
      </p:sp>
      <p:pic>
        <p:nvPicPr>
          <p:cNvPr id="10242" name="Picture 2"/>
          <p:cNvPicPr>
            <a:picLocks noChangeAspect="1" noChangeArrowheads="1"/>
          </p:cNvPicPr>
          <p:nvPr/>
        </p:nvPicPr>
        <p:blipFill>
          <a:blip r:embed="rId2"/>
          <a:srcRect l="14641" t="33333" r="48463" b="29167"/>
          <a:stretch>
            <a:fillRect/>
          </a:stretch>
        </p:blipFill>
        <p:spPr bwMode="auto">
          <a:xfrm>
            <a:off x="762000" y="838200"/>
            <a:ext cx="7867650" cy="4495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228600"/>
            <a:ext cx="8686800" cy="64008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1266" name="Picture 2"/>
          <p:cNvPicPr>
            <a:picLocks noChangeAspect="1" noChangeArrowheads="1"/>
          </p:cNvPicPr>
          <p:nvPr/>
        </p:nvPicPr>
        <p:blipFill>
          <a:blip r:embed="rId2"/>
          <a:srcRect l="14641" t="25000" r="33236" b="11458"/>
          <a:stretch>
            <a:fillRect/>
          </a:stretch>
        </p:blipFill>
        <p:spPr bwMode="auto">
          <a:xfrm>
            <a:off x="457199" y="304800"/>
            <a:ext cx="8115925" cy="5867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r>
              <a:rPr lang="en-US" dirty="0" err="1" smtClean="0">
                <a:solidFill>
                  <a:schemeClr val="tx1"/>
                </a:solidFill>
              </a:rPr>
              <a:t>sns.heatmap</a:t>
            </a:r>
            <a:r>
              <a:rPr lang="en-US" dirty="0" smtClean="0">
                <a:solidFill>
                  <a:schemeClr val="tx1"/>
                </a:solidFill>
              </a:rPr>
              <a:t>(</a:t>
            </a:r>
            <a:r>
              <a:rPr lang="en-US" dirty="0" err="1" smtClean="0">
                <a:solidFill>
                  <a:schemeClr val="tx1"/>
                </a:solidFill>
              </a:rPr>
              <a:t>c</a:t>
            </a:r>
            <a:r>
              <a:rPr lang="en-US" dirty="0" err="1" smtClean="0">
                <a:solidFill>
                  <a:srgbClr val="7030A0"/>
                </a:solidFill>
              </a:rPr>
              <a:t>orrelation_matrix</a:t>
            </a:r>
            <a:r>
              <a:rPr lang="en-US" dirty="0" smtClean="0">
                <a:solidFill>
                  <a:schemeClr val="tx1"/>
                </a:solidFill>
              </a:rPr>
              <a:t>, </a:t>
            </a:r>
            <a:r>
              <a:rPr lang="en-US" dirty="0" err="1" smtClean="0">
                <a:solidFill>
                  <a:srgbClr val="0070C0"/>
                </a:solidFill>
              </a:rPr>
              <a:t>annot</a:t>
            </a:r>
            <a:r>
              <a:rPr lang="en-US" dirty="0" smtClean="0">
                <a:solidFill>
                  <a:srgbClr val="0070C0"/>
                </a:solidFill>
              </a:rPr>
              <a:t>=True</a:t>
            </a:r>
            <a:r>
              <a:rPr lang="en-US" dirty="0" smtClean="0">
                <a:solidFill>
                  <a:schemeClr val="tx1"/>
                </a:solidFill>
              </a:rPr>
              <a:t>, </a:t>
            </a:r>
            <a:r>
              <a:rPr lang="en-US" dirty="0" err="1" smtClean="0">
                <a:solidFill>
                  <a:srgbClr val="00B0F0"/>
                </a:solidFill>
              </a:rPr>
              <a:t>cmap</a:t>
            </a:r>
            <a:r>
              <a:rPr lang="en-US" dirty="0" smtClean="0">
                <a:solidFill>
                  <a:srgbClr val="00B0F0"/>
                </a:solidFill>
              </a:rPr>
              <a:t>='</a:t>
            </a:r>
            <a:r>
              <a:rPr lang="en-US" dirty="0" err="1" smtClean="0">
                <a:solidFill>
                  <a:srgbClr val="00B0F0"/>
                </a:solidFill>
              </a:rPr>
              <a:t>coolwarm</a:t>
            </a:r>
            <a:r>
              <a:rPr lang="en-US" dirty="0" smtClean="0">
                <a:solidFill>
                  <a:srgbClr val="00B0F0"/>
                </a:solidFill>
              </a:rPr>
              <a:t>', </a:t>
            </a:r>
            <a:r>
              <a:rPr lang="en-US" dirty="0" err="1" smtClean="0">
                <a:solidFill>
                  <a:srgbClr val="00B050"/>
                </a:solidFill>
              </a:rPr>
              <a:t>fmt</a:t>
            </a:r>
            <a:r>
              <a:rPr lang="en-US" dirty="0" smtClean="0">
                <a:solidFill>
                  <a:srgbClr val="00B050"/>
                </a:solidFill>
              </a:rPr>
              <a:t>=".2f", </a:t>
            </a:r>
            <a:r>
              <a:rPr lang="en-US" dirty="0" err="1" smtClean="0">
                <a:solidFill>
                  <a:srgbClr val="FF0000"/>
                </a:solidFill>
              </a:rPr>
              <a:t>linewidths</a:t>
            </a:r>
            <a:r>
              <a:rPr lang="en-US" dirty="0" smtClean="0">
                <a:solidFill>
                  <a:srgbClr val="FF0000"/>
                </a:solidFill>
              </a:rPr>
              <a:t>=0.5</a:t>
            </a:r>
            <a:r>
              <a:rPr lang="en-US" dirty="0" smtClean="0">
                <a:solidFill>
                  <a:schemeClr val="tx1"/>
                </a:solidFill>
              </a:rPr>
              <a:t>)</a:t>
            </a:r>
          </a:p>
          <a:p>
            <a:endParaRPr lang="en-US" dirty="0">
              <a:solidFill>
                <a:schemeClr val="tx1"/>
              </a:solidFill>
            </a:endParaRPr>
          </a:p>
        </p:txBody>
      </p:sp>
      <p:pic>
        <p:nvPicPr>
          <p:cNvPr id="12290" name="Picture 2"/>
          <p:cNvPicPr>
            <a:picLocks noChangeAspect="1" noChangeArrowheads="1"/>
          </p:cNvPicPr>
          <p:nvPr/>
        </p:nvPicPr>
        <p:blipFill>
          <a:blip r:embed="rId2"/>
          <a:srcRect l="17569" t="23958" r="21523" b="35417"/>
          <a:stretch>
            <a:fillRect/>
          </a:stretch>
        </p:blipFill>
        <p:spPr bwMode="auto">
          <a:xfrm>
            <a:off x="381000" y="1676400"/>
            <a:ext cx="85344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52400"/>
            <a:ext cx="8686800" cy="64770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7171" name="Picture 3"/>
          <p:cNvPicPr>
            <a:picLocks noChangeAspect="1" noChangeArrowheads="1"/>
          </p:cNvPicPr>
          <p:nvPr/>
        </p:nvPicPr>
        <p:blipFill>
          <a:blip r:embed="rId2"/>
          <a:srcRect l="14861" t="33333" r="52928" b="12500"/>
          <a:stretch>
            <a:fillRect/>
          </a:stretch>
        </p:blipFill>
        <p:spPr bwMode="auto">
          <a:xfrm>
            <a:off x="381000" y="228600"/>
            <a:ext cx="8229600" cy="641188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8194" name="Picture 2"/>
          <p:cNvPicPr>
            <a:picLocks noChangeAspect="1" noChangeArrowheads="1"/>
          </p:cNvPicPr>
          <p:nvPr/>
        </p:nvPicPr>
        <p:blipFill>
          <a:blip r:embed="rId2"/>
          <a:srcRect l="15227" t="41667" r="53734" b="12500"/>
          <a:stretch>
            <a:fillRect/>
          </a:stretch>
        </p:blipFill>
        <p:spPr bwMode="auto">
          <a:xfrm>
            <a:off x="609600" y="533400"/>
            <a:ext cx="6934200" cy="575669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3314" name="Picture 2"/>
          <p:cNvPicPr>
            <a:picLocks noChangeAspect="1" noChangeArrowheads="1"/>
          </p:cNvPicPr>
          <p:nvPr/>
        </p:nvPicPr>
        <p:blipFill>
          <a:blip r:embed="rId2"/>
          <a:srcRect l="15227" t="27083" r="39092" b="17708"/>
          <a:stretch>
            <a:fillRect/>
          </a:stretch>
        </p:blipFill>
        <p:spPr bwMode="auto">
          <a:xfrm>
            <a:off x="609599" y="533400"/>
            <a:ext cx="8074325" cy="54864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l="14056" t="60417" r="67789" b="29166"/>
          <a:stretch>
            <a:fillRect/>
          </a:stretch>
        </p:blipFill>
        <p:spPr bwMode="auto">
          <a:xfrm>
            <a:off x="6019800" y="4953000"/>
            <a:ext cx="2834640" cy="91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4339" name="Picture 3"/>
          <p:cNvPicPr>
            <a:picLocks noChangeAspect="1" noChangeArrowheads="1"/>
          </p:cNvPicPr>
          <p:nvPr/>
        </p:nvPicPr>
        <p:blipFill>
          <a:blip r:embed="rId2"/>
          <a:srcRect l="14861" t="27083" r="33016" b="39946"/>
          <a:stretch>
            <a:fillRect/>
          </a:stretch>
        </p:blipFill>
        <p:spPr bwMode="auto">
          <a:xfrm>
            <a:off x="304800" y="457200"/>
            <a:ext cx="8519746" cy="5638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5362" name="Picture 2"/>
          <p:cNvPicPr>
            <a:picLocks noChangeAspect="1" noChangeArrowheads="1"/>
          </p:cNvPicPr>
          <p:nvPr/>
        </p:nvPicPr>
        <p:blipFill>
          <a:blip r:embed="rId2"/>
          <a:srcRect l="16398" t="26042" r="54319" b="37500"/>
          <a:stretch>
            <a:fillRect/>
          </a:stretch>
        </p:blipFill>
        <p:spPr bwMode="auto">
          <a:xfrm>
            <a:off x="457200" y="457200"/>
            <a:ext cx="4572000" cy="32004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l="14861" t="42708" r="60542" b="21875"/>
          <a:stretch>
            <a:fillRect/>
          </a:stretch>
        </p:blipFill>
        <p:spPr bwMode="auto">
          <a:xfrm>
            <a:off x="4876800" y="3352800"/>
            <a:ext cx="3859306" cy="31242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6386" name="Picture 2"/>
          <p:cNvPicPr>
            <a:picLocks noChangeAspect="1" noChangeArrowheads="1"/>
          </p:cNvPicPr>
          <p:nvPr/>
        </p:nvPicPr>
        <p:blipFill>
          <a:blip r:embed="rId2"/>
          <a:srcRect l="15227" t="21875" r="44949" b="6250"/>
          <a:stretch>
            <a:fillRect/>
          </a:stretch>
        </p:blipFill>
        <p:spPr bwMode="auto">
          <a:xfrm>
            <a:off x="533400" y="381000"/>
            <a:ext cx="7924800" cy="6340288"/>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dirty="0" smtClean="0">
                <a:solidFill>
                  <a:srgbClr val="00B050"/>
                </a:solidFill>
              </a:rPr>
              <a:t>The statistical technique that examines the relationship and explains whether, and how strongly, pairs of variables are related to one another is known as correlation.</a:t>
            </a:r>
          </a:p>
          <a:p>
            <a:pPr algn="just"/>
            <a:endParaRPr lang="en-US" dirty="0" smtClean="0">
              <a:solidFill>
                <a:srgbClr val="00B050"/>
              </a:solidFill>
            </a:endParaRPr>
          </a:p>
          <a:p>
            <a:pPr algn="just"/>
            <a:r>
              <a:rPr lang="en-US" dirty="0" smtClean="0">
                <a:solidFill>
                  <a:schemeClr val="tx1"/>
                </a:solidFill>
              </a:rPr>
              <a:t>Correlation answers questions such as </a:t>
            </a:r>
          </a:p>
          <a:p>
            <a:pPr algn="just">
              <a:buFont typeface="Arial" pitchFamily="34" charset="0"/>
              <a:buChar char="•"/>
            </a:pPr>
            <a:r>
              <a:rPr lang="en-US" dirty="0" smtClean="0">
                <a:solidFill>
                  <a:schemeClr val="tx1"/>
                </a:solidFill>
              </a:rPr>
              <a:t>How one variable changes with respect to another. If so to what degree or strength.</a:t>
            </a:r>
          </a:p>
          <a:p>
            <a:pPr algn="just">
              <a:buFont typeface="Arial" pitchFamily="34" charset="0"/>
              <a:buChar char="•"/>
            </a:pPr>
            <a:r>
              <a:rPr lang="en-US" dirty="0" smtClean="0">
                <a:solidFill>
                  <a:schemeClr val="tx1"/>
                </a:solidFill>
              </a:rPr>
              <a:t>How variables change together, both in the same or opposite directions and in the magnitude (that is, strength) of the relationship</a:t>
            </a: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7410" name="Picture 2"/>
          <p:cNvPicPr>
            <a:picLocks noChangeAspect="1" noChangeArrowheads="1"/>
          </p:cNvPicPr>
          <p:nvPr/>
        </p:nvPicPr>
        <p:blipFill>
          <a:blip r:embed="rId2"/>
          <a:srcRect l="15227" t="37500" r="54905" b="14583"/>
          <a:stretch>
            <a:fillRect/>
          </a:stretch>
        </p:blipFill>
        <p:spPr bwMode="auto">
          <a:xfrm>
            <a:off x="838200" y="761999"/>
            <a:ext cx="6324600" cy="570454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normAutofit fontScale="925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b="1" dirty="0" err="1" smtClean="0"/>
              <a:t>heatmap</a:t>
            </a:r>
            <a:r>
              <a:rPr lang="en-US" dirty="0" smtClean="0"/>
              <a:t> confirms with a correlation coefficient near </a:t>
            </a:r>
            <a:r>
              <a:rPr lang="en-US" smtClean="0"/>
              <a:t>0 </a:t>
            </a:r>
            <a:endParaRPr lang="en-US" dirty="0"/>
          </a:p>
        </p:txBody>
      </p:sp>
      <p:pic>
        <p:nvPicPr>
          <p:cNvPr id="18434" name="Picture 2"/>
          <p:cNvPicPr>
            <a:picLocks noChangeAspect="1" noChangeArrowheads="1"/>
          </p:cNvPicPr>
          <p:nvPr/>
        </p:nvPicPr>
        <p:blipFill>
          <a:blip r:embed="rId2"/>
          <a:srcRect l="14641" t="34375" r="60594" b="29315"/>
          <a:stretch>
            <a:fillRect/>
          </a:stretch>
        </p:blipFill>
        <p:spPr bwMode="auto">
          <a:xfrm>
            <a:off x="1066800" y="762000"/>
            <a:ext cx="5638800" cy="46482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1026" name="Picture 2"/>
          <p:cNvPicPr>
            <a:picLocks noChangeAspect="1" noChangeArrowheads="1"/>
          </p:cNvPicPr>
          <p:nvPr/>
        </p:nvPicPr>
        <p:blipFill>
          <a:blip r:embed="rId2"/>
          <a:srcRect l="8199" t="18750" r="24451" b="26042"/>
          <a:stretch>
            <a:fillRect/>
          </a:stretch>
        </p:blipFill>
        <p:spPr bwMode="auto">
          <a:xfrm>
            <a:off x="381000" y="1143000"/>
            <a:ext cx="8153400" cy="4038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2050" name="Picture 2"/>
          <p:cNvPicPr>
            <a:picLocks noChangeAspect="1" noChangeArrowheads="1"/>
          </p:cNvPicPr>
          <p:nvPr/>
        </p:nvPicPr>
        <p:blipFill>
          <a:blip r:embed="rId2"/>
          <a:srcRect l="8199" t="19792" r="25037" b="28125"/>
          <a:stretch>
            <a:fillRect/>
          </a:stretch>
        </p:blipFill>
        <p:spPr bwMode="auto">
          <a:xfrm>
            <a:off x="457200" y="381000"/>
            <a:ext cx="8426196" cy="58674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3074" name="Picture 2"/>
          <p:cNvPicPr>
            <a:picLocks noChangeAspect="1" noChangeArrowheads="1"/>
          </p:cNvPicPr>
          <p:nvPr/>
        </p:nvPicPr>
        <p:blipFill>
          <a:blip r:embed="rId2"/>
          <a:srcRect l="15227" t="26042" r="33821" b="18750"/>
          <a:stretch>
            <a:fillRect/>
          </a:stretch>
        </p:blipFill>
        <p:spPr bwMode="auto">
          <a:xfrm>
            <a:off x="457200" y="533400"/>
            <a:ext cx="8380562" cy="5791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4098" name="Picture 2"/>
          <p:cNvPicPr>
            <a:picLocks noChangeAspect="1" noChangeArrowheads="1"/>
          </p:cNvPicPr>
          <p:nvPr/>
        </p:nvPicPr>
        <p:blipFill>
          <a:blip r:embed="rId2"/>
          <a:srcRect l="13470" t="27083" r="48463" b="41667"/>
          <a:stretch>
            <a:fillRect/>
          </a:stretch>
        </p:blipFill>
        <p:spPr bwMode="auto">
          <a:xfrm>
            <a:off x="381000" y="457200"/>
            <a:ext cx="8255000" cy="5562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5122" name="Picture 2"/>
          <p:cNvPicPr>
            <a:picLocks noChangeAspect="1" noChangeArrowheads="1"/>
          </p:cNvPicPr>
          <p:nvPr/>
        </p:nvPicPr>
        <p:blipFill>
          <a:blip r:embed="rId2"/>
          <a:srcRect l="14056" t="25000" r="36750" b="8333"/>
          <a:stretch>
            <a:fillRect/>
          </a:stretch>
        </p:blipFill>
        <p:spPr bwMode="auto">
          <a:xfrm>
            <a:off x="304800" y="457200"/>
            <a:ext cx="7848600" cy="597988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6146" name="Picture 2"/>
          <p:cNvPicPr>
            <a:picLocks noChangeAspect="1" noChangeArrowheads="1"/>
          </p:cNvPicPr>
          <p:nvPr/>
        </p:nvPicPr>
        <p:blipFill>
          <a:blip r:embed="rId2"/>
          <a:srcRect l="14641" t="29167" r="40264" b="6250"/>
          <a:stretch>
            <a:fillRect/>
          </a:stretch>
        </p:blipFill>
        <p:spPr bwMode="auto">
          <a:xfrm>
            <a:off x="609600" y="533399"/>
            <a:ext cx="8077200" cy="582880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7170" name="Picture 2"/>
          <p:cNvPicPr>
            <a:picLocks noChangeAspect="1" noChangeArrowheads="1"/>
          </p:cNvPicPr>
          <p:nvPr/>
        </p:nvPicPr>
        <p:blipFill>
          <a:blip r:embed="rId2"/>
          <a:srcRect l="9370" t="32292" r="40264" b="29167"/>
          <a:stretch>
            <a:fillRect/>
          </a:stretch>
        </p:blipFill>
        <p:spPr bwMode="auto">
          <a:xfrm>
            <a:off x="304801" y="457200"/>
            <a:ext cx="7876872" cy="4419600"/>
          </a:xfrm>
          <a:prstGeom prst="rect">
            <a:avLst/>
          </a:prstGeom>
          <a:noFill/>
          <a:ln w="9525">
            <a:noFill/>
            <a:miter lim="800000"/>
            <a:headEnd/>
            <a:tailEnd/>
          </a:ln>
          <a:effectLst/>
        </p:spPr>
      </p:pic>
      <p:sp>
        <p:nvSpPr>
          <p:cNvPr id="4" name="Rectangle 3"/>
          <p:cNvSpPr/>
          <p:nvPr/>
        </p:nvSpPr>
        <p:spPr>
          <a:xfrm>
            <a:off x="914400" y="5105400"/>
            <a:ext cx="7391400" cy="1323439"/>
          </a:xfrm>
          <a:prstGeom prst="rect">
            <a:avLst/>
          </a:prstGeom>
        </p:spPr>
        <p:txBody>
          <a:bodyPr wrap="square">
            <a:spAutoFit/>
          </a:bodyPr>
          <a:lstStyle/>
          <a:p>
            <a:r>
              <a:rPr lang="en-US" sz="2000" dirty="0" smtClean="0"/>
              <a:t> minimum age among the applicants is 13.75. </a:t>
            </a:r>
          </a:p>
          <a:p>
            <a:r>
              <a:rPr lang="en-US" sz="2000" dirty="0" smtClean="0"/>
              <a:t> minimum value of the Years Employed column is 0.</a:t>
            </a:r>
          </a:p>
          <a:p>
            <a:r>
              <a:rPr lang="en-US" sz="2000" dirty="0" smtClean="0"/>
              <a:t> This tells that people without any employment history also applied for a credit card.</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normAutofit lnSpcReduction="10000"/>
          </a:bodyPr>
          <a:lstStyle/>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lgn="just"/>
            <a:r>
              <a:rPr lang="en-US" sz="2000" dirty="0" smtClean="0">
                <a:solidFill>
                  <a:schemeClr val="tx1"/>
                </a:solidFill>
              </a:rPr>
              <a:t>very few people applied for credit cards after turning 50.</a:t>
            </a:r>
          </a:p>
          <a:p>
            <a:pPr algn="just"/>
            <a:r>
              <a:rPr lang="en-US" sz="2000" dirty="0" smtClean="0">
                <a:solidFill>
                  <a:schemeClr val="tx1"/>
                </a:solidFill>
              </a:rPr>
              <a:t>people between the ages of </a:t>
            </a:r>
            <a:r>
              <a:rPr lang="en-US" sz="2000" dirty="0" smtClean="0">
                <a:solidFill>
                  <a:schemeClr val="tx1"/>
                </a:solidFill>
              </a:rPr>
              <a:t>20 and </a:t>
            </a:r>
            <a:r>
              <a:rPr lang="en-US" sz="2000" dirty="0" smtClean="0">
                <a:solidFill>
                  <a:schemeClr val="tx1"/>
                </a:solidFill>
              </a:rPr>
              <a:t>40 applied the most as compared to other groups. This provides us an insight that people tend to apply for credit cards in the early phase of their lives. Hence, credit card issuing firms can target people in the age group 20–40.</a:t>
            </a:r>
            <a:endParaRPr lang="en-US" sz="2000" dirty="0">
              <a:solidFill>
                <a:schemeClr val="tx1"/>
              </a:solidFill>
            </a:endParaRPr>
          </a:p>
        </p:txBody>
      </p:sp>
      <p:pic>
        <p:nvPicPr>
          <p:cNvPr id="8194" name="Picture 2"/>
          <p:cNvPicPr>
            <a:picLocks noChangeAspect="1" noChangeArrowheads="1"/>
          </p:cNvPicPr>
          <p:nvPr/>
        </p:nvPicPr>
        <p:blipFill>
          <a:blip r:embed="rId2"/>
          <a:srcRect l="9956" t="33333" r="52562" b="22917"/>
          <a:stretch>
            <a:fillRect/>
          </a:stretch>
        </p:blipFill>
        <p:spPr bwMode="auto">
          <a:xfrm>
            <a:off x="381000" y="304800"/>
            <a:ext cx="7162800" cy="470058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normAutofit lnSpcReduction="10000"/>
          </a:bodyPr>
          <a:lstStyle/>
          <a:p>
            <a:pPr algn="just"/>
            <a:r>
              <a:rPr lang="en-US" dirty="0" smtClean="0">
                <a:solidFill>
                  <a:schemeClr val="tx1"/>
                </a:solidFill>
              </a:rPr>
              <a:t>The columns of a dataset probably be related to one another because they are collected from the same event.</a:t>
            </a:r>
          </a:p>
          <a:p>
            <a:pPr algn="just"/>
            <a:r>
              <a:rPr lang="en-US" dirty="0" smtClean="0">
                <a:solidFill>
                  <a:schemeClr val="tx1"/>
                </a:solidFill>
              </a:rPr>
              <a:t> One field of record may or may not affect the value of another field. </a:t>
            </a:r>
          </a:p>
          <a:p>
            <a:pPr algn="just"/>
            <a:r>
              <a:rPr lang="en-US" dirty="0" smtClean="0">
                <a:solidFill>
                  <a:schemeClr val="tx1"/>
                </a:solidFill>
              </a:rPr>
              <a:t>To examine the type of relationships these columns have and to analyze the causes and effects between them we need to find the dependencies that exist among variables. </a:t>
            </a:r>
          </a:p>
          <a:p>
            <a:pPr algn="just"/>
            <a:r>
              <a:rPr lang="en-US" dirty="0" smtClean="0">
                <a:solidFill>
                  <a:schemeClr val="tx1"/>
                </a:solidFill>
              </a:rPr>
              <a:t>The strength of such a relationship between two fields of a dataset is called </a:t>
            </a:r>
            <a:r>
              <a:rPr lang="en-US" b="1" dirty="0" smtClean="0">
                <a:solidFill>
                  <a:schemeClr val="tx1"/>
                </a:solidFill>
              </a:rPr>
              <a:t>correlation, which is represented by a </a:t>
            </a:r>
            <a:r>
              <a:rPr lang="en-US" dirty="0" smtClean="0">
                <a:solidFill>
                  <a:schemeClr val="tx1"/>
                </a:solidFill>
              </a:rPr>
              <a:t>numerical value between </a:t>
            </a:r>
            <a:r>
              <a:rPr lang="en-US" dirty="0" smtClean="0">
                <a:solidFill>
                  <a:srgbClr val="FF0000"/>
                </a:solidFill>
              </a:rPr>
              <a:t>-1 and 1.</a:t>
            </a:r>
            <a:endParaRPr lang="en-US"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dirty="0" err="1" smtClean="0">
                <a:solidFill>
                  <a:schemeClr val="tx1"/>
                </a:solidFill>
              </a:rPr>
              <a:t>Univariate</a:t>
            </a:r>
            <a:r>
              <a:rPr lang="en-US" dirty="0" smtClean="0">
                <a:solidFill>
                  <a:schemeClr val="tx1"/>
                </a:solidFill>
              </a:rPr>
              <a:t> analysis of categorical data. We’ll be using the </a:t>
            </a:r>
            <a:r>
              <a:rPr lang="en-US" i="1" u="sng" dirty="0" smtClean="0">
                <a:solidFill>
                  <a:schemeClr val="tx1"/>
                </a:solidFill>
                <a:hlinkClick r:id="rId2"/>
              </a:rPr>
              <a:t>count </a:t>
            </a:r>
            <a:r>
              <a:rPr lang="en-US" i="1" u="sng" dirty="0" smtClean="0">
                <a:solidFill>
                  <a:schemeClr val="tx1"/>
                </a:solidFill>
                <a:hlinkClick r:id="rId2"/>
              </a:rPr>
              <a:t>plot</a:t>
            </a:r>
            <a:r>
              <a:rPr lang="en-US" i="1" dirty="0" smtClean="0">
                <a:solidFill>
                  <a:schemeClr val="tx1"/>
                </a:solidFill>
              </a:rPr>
              <a:t> </a:t>
            </a:r>
            <a:r>
              <a:rPr lang="en-US" dirty="0" smtClean="0">
                <a:solidFill>
                  <a:schemeClr val="tx1"/>
                </a:solidFill>
              </a:rPr>
              <a:t>function </a:t>
            </a:r>
            <a:r>
              <a:rPr lang="en-US" dirty="0" smtClean="0">
                <a:solidFill>
                  <a:schemeClr val="tx1"/>
                </a:solidFill>
              </a:rPr>
              <a:t>from the </a:t>
            </a:r>
            <a:r>
              <a:rPr lang="en-US" i="1" dirty="0" err="1" smtClean="0">
                <a:solidFill>
                  <a:schemeClr val="tx1"/>
                </a:solidFill>
              </a:rPr>
              <a:t>seaborn</a:t>
            </a:r>
            <a:r>
              <a:rPr lang="en-US" dirty="0" smtClean="0">
                <a:solidFill>
                  <a:schemeClr val="tx1"/>
                </a:solidFill>
              </a:rPr>
              <a:t> </a:t>
            </a:r>
            <a:r>
              <a:rPr lang="en-US" dirty="0" smtClean="0">
                <a:solidFill>
                  <a:schemeClr val="tx1"/>
                </a:solidFill>
              </a:rPr>
              <a:t>library</a:t>
            </a:r>
          </a:p>
          <a:p>
            <a:pPr algn="just"/>
            <a:endParaRPr lang="en-US" dirty="0">
              <a:solidFill>
                <a:schemeClr val="tx1"/>
              </a:solidFill>
            </a:endParaRPr>
          </a:p>
        </p:txBody>
      </p:sp>
      <p:pic>
        <p:nvPicPr>
          <p:cNvPr id="1027" name="Picture 3"/>
          <p:cNvPicPr>
            <a:picLocks noChangeAspect="1" noChangeArrowheads="1"/>
          </p:cNvPicPr>
          <p:nvPr/>
        </p:nvPicPr>
        <p:blipFill>
          <a:blip r:embed="rId3"/>
          <a:srcRect l="15227" t="51042" r="57833" b="33333"/>
          <a:stretch>
            <a:fillRect/>
          </a:stretch>
        </p:blipFill>
        <p:spPr bwMode="auto">
          <a:xfrm>
            <a:off x="685800" y="2514600"/>
            <a:ext cx="7711440" cy="2514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gn="just"/>
            <a:r>
              <a:rPr lang="en-US" sz="2400" dirty="0" smtClean="0">
                <a:solidFill>
                  <a:schemeClr val="tx1"/>
                </a:solidFill>
              </a:rPr>
              <a:t>The </a:t>
            </a:r>
            <a:r>
              <a:rPr lang="en-US" sz="2400" dirty="0" smtClean="0">
                <a:solidFill>
                  <a:schemeClr val="tx1"/>
                </a:solidFill>
              </a:rPr>
              <a:t>trend in </a:t>
            </a:r>
            <a:r>
              <a:rPr lang="en-US" sz="2400" dirty="0" smtClean="0">
                <a:solidFill>
                  <a:schemeClr val="tx1"/>
                </a:solidFill>
              </a:rPr>
              <a:t>ethnicity might </a:t>
            </a:r>
            <a:r>
              <a:rPr lang="en-US" sz="2400" dirty="0" smtClean="0">
                <a:solidFill>
                  <a:schemeClr val="tx1"/>
                </a:solidFill>
              </a:rPr>
              <a:t>be due to the region the data was collected from.</a:t>
            </a:r>
          </a:p>
          <a:p>
            <a:endParaRPr lang="en-US" dirty="0" smtClean="0"/>
          </a:p>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srcRect l="15715" t="58285" r="51935" b="5310"/>
          <a:stretch>
            <a:fillRect/>
          </a:stretch>
        </p:blipFill>
        <p:spPr bwMode="auto">
          <a:xfrm>
            <a:off x="609599" y="533400"/>
            <a:ext cx="8186057" cy="35814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3074" name="Picture 2"/>
          <p:cNvPicPr>
            <a:picLocks noChangeAspect="1" noChangeArrowheads="1"/>
          </p:cNvPicPr>
          <p:nvPr/>
        </p:nvPicPr>
        <p:blipFill>
          <a:blip r:embed="rId2"/>
          <a:srcRect l="15227" t="25000" r="53734" b="26042"/>
          <a:stretch>
            <a:fillRect/>
          </a:stretch>
        </p:blipFill>
        <p:spPr bwMode="auto">
          <a:xfrm>
            <a:off x="533400" y="533400"/>
            <a:ext cx="4038600" cy="39624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l="15813" t="34375" r="54319" b="29167"/>
          <a:stretch>
            <a:fillRect/>
          </a:stretch>
        </p:blipFill>
        <p:spPr bwMode="auto">
          <a:xfrm>
            <a:off x="4724400" y="914400"/>
            <a:ext cx="3886200" cy="26670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l="16398" t="54167" r="54319" b="10417"/>
          <a:stretch>
            <a:fillRect/>
          </a:stretch>
        </p:blipFill>
        <p:spPr bwMode="auto">
          <a:xfrm>
            <a:off x="4876800" y="3657600"/>
            <a:ext cx="3810000" cy="25908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l="12299" t="64583" r="68960" b="30209"/>
          <a:stretch>
            <a:fillRect/>
          </a:stretch>
        </p:blipFill>
        <p:spPr bwMode="auto">
          <a:xfrm>
            <a:off x="381000" y="5410200"/>
            <a:ext cx="4389120" cy="685800"/>
          </a:xfrm>
          <a:prstGeom prst="rect">
            <a:avLst/>
          </a:prstGeom>
          <a:noFill/>
          <a:ln w="9525">
            <a:noFill/>
            <a:miter lim="800000"/>
            <a:headEnd/>
            <a:tailEnd/>
          </a:ln>
          <a:effectLst/>
        </p:spPr>
      </p:pic>
      <p:pic>
        <p:nvPicPr>
          <p:cNvPr id="3079" name="Picture 7"/>
          <p:cNvPicPr>
            <a:picLocks noChangeAspect="1" noChangeArrowheads="1"/>
          </p:cNvPicPr>
          <p:nvPr/>
        </p:nvPicPr>
        <p:blipFill>
          <a:blip r:embed="rId6"/>
          <a:srcRect l="14861" t="50000" r="66984" b="43750"/>
          <a:stretch>
            <a:fillRect/>
          </a:stretch>
        </p:blipFill>
        <p:spPr bwMode="auto">
          <a:xfrm>
            <a:off x="609600" y="4572000"/>
            <a:ext cx="3937000" cy="762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b="1" i="1" dirty="0" smtClean="0">
                <a:solidFill>
                  <a:schemeClr val="tx1"/>
                </a:solidFill>
              </a:rPr>
              <a:t>Observations:</a:t>
            </a:r>
            <a:endParaRPr lang="en-US" dirty="0" smtClean="0">
              <a:solidFill>
                <a:schemeClr val="tx1"/>
              </a:solidFill>
            </a:endParaRPr>
          </a:p>
          <a:p>
            <a:pPr algn="just"/>
            <a:r>
              <a:rPr lang="en-US" dirty="0" smtClean="0">
                <a:solidFill>
                  <a:schemeClr val="tx1"/>
                </a:solidFill>
              </a:rPr>
              <a:t>Males (Gender -1 ) applied more than women (Gender -0) did.</a:t>
            </a:r>
          </a:p>
          <a:p>
            <a:pPr algn="just"/>
            <a:r>
              <a:rPr lang="en-US" dirty="0" smtClean="0">
                <a:solidFill>
                  <a:schemeClr val="tx1"/>
                </a:solidFill>
              </a:rPr>
              <a:t>People having bank accounts applied more than people who don’t have bank accounts. This cause no surprise.</a:t>
            </a:r>
          </a:p>
          <a:p>
            <a:pPr algn="just"/>
            <a:r>
              <a:rPr lang="en-US" dirty="0" smtClean="0">
                <a:solidFill>
                  <a:schemeClr val="tx1"/>
                </a:solidFill>
              </a:rPr>
              <a:t>The </a:t>
            </a:r>
            <a:r>
              <a:rPr lang="en-US" dirty="0" smtClean="0">
                <a:solidFill>
                  <a:schemeClr val="tx1"/>
                </a:solidFill>
              </a:rPr>
              <a:t>majority of applications were rejected, i.e., less than 50% of the applications were approved</a:t>
            </a:r>
            <a:r>
              <a:rPr lang="en-US" dirty="0" smtClean="0"/>
              <a:t>.</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5122" name="Picture 2"/>
          <p:cNvPicPr>
            <a:picLocks noChangeAspect="1" noChangeArrowheads="1"/>
          </p:cNvPicPr>
          <p:nvPr/>
        </p:nvPicPr>
        <p:blipFill>
          <a:blip r:embed="rId2"/>
          <a:srcRect l="8785" t="17708" r="23865" b="12500"/>
          <a:stretch>
            <a:fillRect/>
          </a:stretch>
        </p:blipFill>
        <p:spPr bwMode="auto">
          <a:xfrm>
            <a:off x="381000" y="533400"/>
            <a:ext cx="8077200" cy="5638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6146" name="Picture 2"/>
          <p:cNvPicPr>
            <a:picLocks noChangeAspect="1" noChangeArrowheads="1"/>
          </p:cNvPicPr>
          <p:nvPr/>
        </p:nvPicPr>
        <p:blipFill>
          <a:blip r:embed="rId2"/>
          <a:srcRect l="4685" t="38542" r="43777" b="10417"/>
          <a:stretch>
            <a:fillRect/>
          </a:stretch>
        </p:blipFill>
        <p:spPr bwMode="auto">
          <a:xfrm>
            <a:off x="457200" y="533400"/>
            <a:ext cx="6705600" cy="3733800"/>
          </a:xfrm>
          <a:prstGeom prst="rect">
            <a:avLst/>
          </a:prstGeom>
          <a:noFill/>
          <a:ln w="9525">
            <a:noFill/>
            <a:miter lim="800000"/>
            <a:headEnd/>
            <a:tailEnd/>
          </a:ln>
          <a:effectLst/>
        </p:spPr>
      </p:pic>
      <p:sp>
        <p:nvSpPr>
          <p:cNvPr id="4" name="TextBox 3"/>
          <p:cNvSpPr txBox="1"/>
          <p:nvPr/>
        </p:nvSpPr>
        <p:spPr>
          <a:xfrm>
            <a:off x="6324600" y="457200"/>
            <a:ext cx="1600200" cy="1200329"/>
          </a:xfrm>
          <a:prstGeom prst="rect">
            <a:avLst/>
          </a:prstGeom>
          <a:solidFill>
            <a:schemeClr val="bg1"/>
          </a:solidFill>
        </p:spPr>
        <p:txBody>
          <a:bodyPr wrap="square" rtlCol="0">
            <a:spAutoFit/>
          </a:bodyPr>
          <a:lstStyle/>
          <a:p>
            <a:r>
              <a:rPr lang="en-US" dirty="0" smtClean="0"/>
              <a:t>.</a:t>
            </a:r>
          </a:p>
          <a:p>
            <a:endParaRPr lang="en-US" dirty="0" smtClean="0"/>
          </a:p>
          <a:p>
            <a:endParaRPr lang="en-US" dirty="0" smtClean="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7170" name="Picture 2"/>
          <p:cNvPicPr>
            <a:picLocks noChangeAspect="1" noChangeArrowheads="1"/>
          </p:cNvPicPr>
          <p:nvPr/>
        </p:nvPicPr>
        <p:blipFill>
          <a:blip r:embed="rId2"/>
          <a:srcRect l="52123" t="14583" r="19180" b="43750"/>
          <a:stretch>
            <a:fillRect/>
          </a:stretch>
        </p:blipFill>
        <p:spPr bwMode="auto">
          <a:xfrm>
            <a:off x="685800" y="914399"/>
            <a:ext cx="6248400" cy="510073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dirty="0" smtClean="0">
                <a:solidFill>
                  <a:schemeClr val="tx1"/>
                </a:solidFill>
              </a:rPr>
              <a:t>Different types of correlation:</a:t>
            </a:r>
          </a:p>
          <a:p>
            <a:pPr algn="just"/>
            <a:r>
              <a:rPr lang="en-US" sz="2800" dirty="0" smtClean="0">
                <a:solidFill>
                  <a:srgbClr val="00B050"/>
                </a:solidFill>
              </a:rPr>
              <a:t>Positive Correlation: </a:t>
            </a:r>
            <a:r>
              <a:rPr lang="en-US" sz="2800" dirty="0" smtClean="0">
                <a:solidFill>
                  <a:schemeClr val="tx1"/>
                </a:solidFill>
              </a:rPr>
              <a:t>Two variables are said to be positively correlated when their values move in the same direction. The value for X increases, so does the value Y at a constant rate.</a:t>
            </a:r>
          </a:p>
          <a:p>
            <a:pPr algn="just"/>
            <a:endParaRPr lang="en-US" sz="2800" dirty="0" smtClean="0">
              <a:solidFill>
                <a:schemeClr val="tx1"/>
              </a:solidFill>
            </a:endParaRPr>
          </a:p>
          <a:p>
            <a:r>
              <a:rPr lang="en-US" dirty="0" smtClean="0"/>
              <a:t/>
            </a:r>
            <a:br>
              <a:rPr lang="en-US" dirty="0" smtClean="0"/>
            </a:br>
            <a:endParaRPr lang="en-US" dirty="0"/>
          </a:p>
        </p:txBody>
      </p:sp>
      <p:pic>
        <p:nvPicPr>
          <p:cNvPr id="1026" name="Picture 2"/>
          <p:cNvPicPr>
            <a:picLocks noChangeAspect="1" noChangeArrowheads="1"/>
          </p:cNvPicPr>
          <p:nvPr/>
        </p:nvPicPr>
        <p:blipFill>
          <a:blip r:embed="rId2"/>
          <a:srcRect/>
          <a:stretch>
            <a:fillRect/>
          </a:stretch>
        </p:blipFill>
        <p:spPr bwMode="auto">
          <a:xfrm>
            <a:off x="3124200" y="2362200"/>
            <a:ext cx="5510284" cy="38862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dirty="0" smtClean="0">
                <a:solidFill>
                  <a:schemeClr val="tx1"/>
                </a:solidFill>
              </a:rPr>
              <a:t>No Correlation: No relationship in the change of variables X and Y. In this case, the values are completely random and do not show any sign of correlation.</a:t>
            </a:r>
          </a:p>
          <a:p>
            <a:pPr algn="just"/>
            <a:endParaRPr lang="en-US" dirty="0" smtClean="0">
              <a:solidFill>
                <a:schemeClr val="tx1"/>
              </a:solidFill>
            </a:endParaRPr>
          </a:p>
          <a:p>
            <a:endParaRPr lang="en-US" dirty="0"/>
          </a:p>
        </p:txBody>
      </p:sp>
      <p:pic>
        <p:nvPicPr>
          <p:cNvPr id="2050" name="Picture 2"/>
          <p:cNvPicPr>
            <a:picLocks noChangeAspect="1" noChangeArrowheads="1"/>
          </p:cNvPicPr>
          <p:nvPr/>
        </p:nvPicPr>
        <p:blipFill>
          <a:blip r:embed="rId2"/>
          <a:srcRect t="6833"/>
          <a:stretch>
            <a:fillRect/>
          </a:stretch>
        </p:blipFill>
        <p:spPr bwMode="auto">
          <a:xfrm>
            <a:off x="2286000" y="2209800"/>
            <a:ext cx="6324600" cy="4155707"/>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dirty="0" smtClean="0">
                <a:solidFill>
                  <a:schemeClr val="tx1"/>
                </a:solidFill>
              </a:rPr>
              <a:t>Negative Correlation: X and Y will be negatively correlated when their values change in opposite directions, when the value for X increases, the value for Y decreases at a constant rate.</a:t>
            </a:r>
          </a:p>
          <a:p>
            <a:r>
              <a:rPr lang="en-US" dirty="0" smtClean="0"/>
              <a:t/>
            </a:r>
            <a:br>
              <a:rPr lang="en-US" dirty="0" smtClean="0"/>
            </a:br>
            <a:endParaRPr lang="en-US" dirty="0"/>
          </a:p>
        </p:txBody>
      </p:sp>
      <p:pic>
        <p:nvPicPr>
          <p:cNvPr id="3074" name="Picture 2"/>
          <p:cNvPicPr>
            <a:picLocks noChangeAspect="1" noChangeArrowheads="1"/>
          </p:cNvPicPr>
          <p:nvPr/>
        </p:nvPicPr>
        <p:blipFill>
          <a:blip r:embed="rId2"/>
          <a:srcRect/>
          <a:stretch>
            <a:fillRect/>
          </a:stretch>
        </p:blipFill>
        <p:spPr bwMode="auto">
          <a:xfrm>
            <a:off x="1828800" y="2362200"/>
            <a:ext cx="5943600" cy="419180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0"/>
            <a:ext cx="8763000" cy="68580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4098" name="Picture 2"/>
          <p:cNvPicPr>
            <a:picLocks noChangeAspect="1" noChangeArrowheads="1"/>
          </p:cNvPicPr>
          <p:nvPr/>
        </p:nvPicPr>
        <p:blipFill>
          <a:blip r:embed="rId2"/>
          <a:srcRect t="8350" r="57901" b="10237"/>
          <a:stretch>
            <a:fillRect/>
          </a:stretch>
        </p:blipFill>
        <p:spPr bwMode="auto">
          <a:xfrm>
            <a:off x="533400" y="152400"/>
            <a:ext cx="6096000" cy="3128211"/>
          </a:xfrm>
          <a:prstGeom prst="rect">
            <a:avLst/>
          </a:prstGeom>
          <a:noFill/>
          <a:ln w="9525">
            <a:noFill/>
            <a:miter lim="800000"/>
            <a:headEnd/>
            <a:tailEnd/>
          </a:ln>
          <a:effectLst/>
        </p:spPr>
      </p:pic>
      <p:pic>
        <p:nvPicPr>
          <p:cNvPr id="4099" name="Picture 3"/>
          <p:cNvPicPr>
            <a:picLocks noChangeAspect="1" noChangeArrowheads="1"/>
          </p:cNvPicPr>
          <p:nvPr/>
        </p:nvPicPr>
        <p:blipFill>
          <a:blip r:embed="rId2"/>
          <a:srcRect l="55565" t="7088" r="3093" b="6040"/>
          <a:stretch>
            <a:fillRect/>
          </a:stretch>
        </p:blipFill>
        <p:spPr bwMode="auto">
          <a:xfrm>
            <a:off x="533400" y="3429000"/>
            <a:ext cx="6324600" cy="30480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42030" t="15101" r="44435" b="9731"/>
          <a:stretch>
            <a:fillRect/>
          </a:stretch>
        </p:blipFill>
        <p:spPr bwMode="auto">
          <a:xfrm>
            <a:off x="6781800" y="1981199"/>
            <a:ext cx="2057400" cy="303195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04800"/>
            <a:ext cx="8686800" cy="63246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pPr algn="just"/>
            <a:r>
              <a:rPr lang="en-US" b="1" dirty="0" smtClean="0">
                <a:solidFill>
                  <a:schemeClr val="tx1"/>
                </a:solidFill>
              </a:rPr>
              <a:t>Pearson's correlation coefficient</a:t>
            </a:r>
          </a:p>
          <a:p>
            <a:pPr algn="just"/>
            <a:r>
              <a:rPr lang="en-US" dirty="0" smtClean="0">
                <a:solidFill>
                  <a:schemeClr val="tx1"/>
                </a:solidFill>
              </a:rPr>
              <a:t>The Pearson's correlation coefficient (r) is a score that measures the strength of a linear relationship between two variables. It is calculated by dividing the covariance of variables X and Y by the product of the standard deviation of each variable.</a:t>
            </a:r>
          </a:p>
          <a:p>
            <a:endParaRPr lang="en-US" dirty="0"/>
          </a:p>
        </p:txBody>
      </p:sp>
      <p:pic>
        <p:nvPicPr>
          <p:cNvPr id="5123" name="Picture 3"/>
          <p:cNvPicPr>
            <a:picLocks noChangeAspect="1" noChangeArrowheads="1"/>
          </p:cNvPicPr>
          <p:nvPr/>
        </p:nvPicPr>
        <p:blipFill>
          <a:blip r:embed="rId2"/>
          <a:srcRect/>
          <a:stretch>
            <a:fillRect/>
          </a:stretch>
        </p:blipFill>
        <p:spPr bwMode="auto">
          <a:xfrm>
            <a:off x="3657600" y="4495800"/>
            <a:ext cx="4981074" cy="17526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l="45901" t="30208" r="44143" b="63542"/>
          <a:stretch>
            <a:fillRect/>
          </a:stretch>
        </p:blipFill>
        <p:spPr bwMode="auto">
          <a:xfrm>
            <a:off x="609600" y="3733800"/>
            <a:ext cx="2806700" cy="990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0"/>
            <a:ext cx="8763000" cy="6629400"/>
          </a:xfrm>
          <a:prstGeom prst="roundRect">
            <a:avLst>
              <a:gd name="adj" fmla="val 4816"/>
            </a:avLst>
          </a:prstGeom>
        </p:spPr>
        <p:style>
          <a:lnRef idx="2">
            <a:schemeClr val="dk1"/>
          </a:lnRef>
          <a:fillRef idx="1">
            <a:schemeClr val="lt1"/>
          </a:fillRef>
          <a:effectRef idx="0">
            <a:schemeClr val="dk1"/>
          </a:effectRef>
          <a:fontRef idx="minor">
            <a:schemeClr val="dk1"/>
          </a:fontRef>
        </p:style>
        <p:txBody>
          <a:bodyPr/>
          <a:lstStyle/>
          <a:p>
            <a:endParaRPr lang="en-US" dirty="0"/>
          </a:p>
        </p:txBody>
      </p:sp>
      <p:pic>
        <p:nvPicPr>
          <p:cNvPr id="6148" name="Picture 4"/>
          <p:cNvPicPr>
            <a:picLocks noChangeAspect="1" noChangeArrowheads="1"/>
          </p:cNvPicPr>
          <p:nvPr/>
        </p:nvPicPr>
        <p:blipFill>
          <a:blip r:embed="rId2"/>
          <a:srcRect l="15227" t="31250" r="44363" b="18750"/>
          <a:stretch>
            <a:fillRect/>
          </a:stretch>
        </p:blipFill>
        <p:spPr bwMode="auto">
          <a:xfrm>
            <a:off x="533400" y="457200"/>
            <a:ext cx="8153400" cy="57912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568</Words>
  <Application>Microsoft Office PowerPoint</Application>
  <PresentationFormat>On-screen Show (4:3)</PresentationFormat>
  <Paragraphs>90</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Desktop</dc:creator>
  <cp:lastModifiedBy>Desktop</cp:lastModifiedBy>
  <cp:revision>43</cp:revision>
  <dcterms:created xsi:type="dcterms:W3CDTF">2006-08-16T00:00:00Z</dcterms:created>
  <dcterms:modified xsi:type="dcterms:W3CDTF">2025-05-19T16:24:34Z</dcterms:modified>
</cp:coreProperties>
</file>